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7" r:id="rId4"/>
    <p:sldId id="266" r:id="rId5"/>
  </p:sldIdLst>
  <p:sldSz cx="6858000" cy="9906000" type="A4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971" autoAdjust="0"/>
    <p:restoredTop sz="94660"/>
  </p:normalViewPr>
  <p:slideViewPr>
    <p:cSldViewPr snapToGrid="0">
      <p:cViewPr varScale="1">
        <p:scale>
          <a:sx n="60" d="100"/>
          <a:sy n="60" d="100"/>
        </p:scale>
        <p:origin x="-2676" y="-9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482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73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180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851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7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13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10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894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16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959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535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CEE0-8C05-4C01-BF9E-D17C6F0266AA}" type="datetimeFigureOut">
              <a:rPr lang="ko-KR" altLang="en-US" smtClean="0"/>
              <a:t>2022-06-21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FDF44-887E-4483-90D4-4CFFBFC0E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20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7370" y="3916326"/>
            <a:ext cx="590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world leader in the development of high performance piezoelectric single crystals MEMS applications.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634751" y="2254883"/>
            <a:ext cx="5658473" cy="3548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4751" y="8380063"/>
            <a:ext cx="2394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22,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Gaetbeol-ro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145Beon-gil, </a:t>
            </a:r>
            <a:endParaRPr lang="en-US" altLang="ko-K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Yeonsu-gu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Incheon(21999), Korea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634751" y="8061352"/>
            <a:ext cx="5658473" cy="119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592174" y="8380062"/>
            <a:ext cx="2584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 : 82-32-851-2908/2953</a:t>
            </a:r>
          </a:p>
          <a:p>
            <a:pPr algn="r"/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Fax : 82-32-851-2907</a:t>
            </a:r>
          </a:p>
          <a:p>
            <a:pPr algn="r"/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 : sanggoo7@ibule.com </a:t>
            </a:r>
          </a:p>
          <a:p>
            <a:pPr algn="r"/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soisoi77@ibule.com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 t="27652" r="50488" b="32198"/>
          <a:stretch/>
        </p:blipFill>
        <p:spPr bwMode="auto">
          <a:xfrm>
            <a:off x="2584457" y="4770174"/>
            <a:ext cx="3518267" cy="216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7135" r="49607" b="14059"/>
          <a:stretch/>
        </p:blipFill>
        <p:spPr bwMode="auto">
          <a:xfrm>
            <a:off x="886206" y="4770173"/>
            <a:ext cx="1665497" cy="21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1669382"/>
            <a:ext cx="6857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MEMS APPLICATIONS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6800" y="808509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 MEMS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95" y="808509"/>
            <a:ext cx="1047712" cy="71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00635" y="2896416"/>
            <a:ext cx="590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드론</a:t>
            </a:r>
            <a:r>
              <a:rPr lang="en-US" altLang="ko-KR" sz="24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/</a:t>
            </a:r>
            <a:r>
              <a:rPr lang="ko-KR" altLang="en-US" sz="24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레이저 무기제어용 </a:t>
            </a:r>
            <a:endParaRPr lang="en-US" altLang="ko-KR" sz="2400" b="1" dirty="0" smtClean="0">
              <a:latin typeface="HY헤드라인M" panose="02030600000101010101" pitchFamily="18" charset="-127"/>
              <a:ea typeface="HY헤드라인M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MEMS Mirror </a:t>
            </a:r>
            <a:r>
              <a:rPr lang="ko-KR" altLang="en-US" sz="24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구동기</a:t>
            </a:r>
            <a:endParaRPr lang="en-US" altLang="ko-KR" sz="2400" b="1" dirty="0" smtClean="0">
              <a:latin typeface="HY헤드라인M" panose="02030600000101010101" pitchFamily="18" charset="-127"/>
              <a:ea typeface="HY헤드라인M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7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/>
          <p:cNvSpPr/>
          <p:nvPr/>
        </p:nvSpPr>
        <p:spPr>
          <a:xfrm>
            <a:off x="360864" y="1722923"/>
            <a:ext cx="6114508" cy="24299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marL="180000" lvl="2" indent="180000" algn="just">
              <a:buFont typeface="Arial" panose="020B0604020202020204" pitchFamily="34" charset="0"/>
              <a:buChar char="•"/>
            </a:pPr>
            <a:endParaRPr lang="en-US" altLang="ko-KR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lvl="2" indent="180000" algn="just">
              <a:buFont typeface="Arial" panose="020B0604020202020204" pitchFamily="34" charset="0"/>
              <a:buChar char="•"/>
            </a:pPr>
            <a:endParaRPr lang="en-US" altLang="ko-KR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19176" y="975151"/>
            <a:ext cx="6099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/>
            <a:r>
              <a:rPr lang="en-US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 MEMS, 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Inc. has process that can bond PMN-PT Single Crystal on silicone wafer and process it into thickness appropriate to application. Application is possible in products such as MEMS acoustic sensor or P-MUT (Piezoelectric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micromachined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ultrasonic transducers).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12067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Film Piezo single crystal(FPSC) MEMS Applications</a:t>
            </a:r>
          </a:p>
        </p:txBody>
      </p:sp>
      <p:cxnSp>
        <p:nvCxnSpPr>
          <p:cNvPr id="3" name="직선 연결선 2"/>
          <p:cNvCxnSpPr/>
          <p:nvPr/>
        </p:nvCxnSpPr>
        <p:spPr>
          <a:xfrm>
            <a:off x="355372" y="512067"/>
            <a:ext cx="61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355372" y="912177"/>
            <a:ext cx="6120000" cy="2397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3418118" y="4518660"/>
            <a:ext cx="0" cy="53115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3595372" y="4290060"/>
            <a:ext cx="28800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2" algn="ctr"/>
            <a:r>
              <a:rPr lang="en-US" altLang="ko-KR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FPSC MEMS deformable mirror</a:t>
            </a:r>
            <a:endParaRPr lang="en-US" altLang="ko-KR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3595372" y="7147784"/>
            <a:ext cx="2880000" cy="292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2" algn="ctr"/>
            <a:r>
              <a:rPr lang="en-US" altLang="ko-KR" sz="1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FPSC Energy Harvest : Nano-generator</a:t>
            </a:r>
            <a:endParaRPr lang="en-US" altLang="ko-KR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360864" y="4290060"/>
            <a:ext cx="28800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2" algn="ctr"/>
            <a:r>
              <a:rPr lang="en-US" altLang="ko-KR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FPSC MEMS resonator</a:t>
            </a:r>
            <a:endParaRPr lang="en-US" altLang="ko-KR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360864" y="7142077"/>
            <a:ext cx="2880000" cy="292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2" algn="ctr"/>
            <a:r>
              <a:rPr lang="en-US" altLang="ko-KR" sz="1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FPSC MEMS accelerometer</a:t>
            </a:r>
            <a:endParaRPr lang="en-US" altLang="ko-KR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3577086" y="7460653"/>
            <a:ext cx="151307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2" indent="-92075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</a:t>
            </a: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Crystalline PMN-PT Piezoelectric Energy Harvester </a:t>
            </a:r>
            <a:endParaRPr lang="en-US" altLang="ko-KR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lvl="2" indent="-92075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Bending : Generation of  </a:t>
            </a: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current signal of up to 0.223 mA and output voltage of 8.2 </a:t>
            </a: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442576" y="2014367"/>
            <a:ext cx="1769770" cy="1698978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079693" y="2580693"/>
            <a:ext cx="530931" cy="4955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115089" y="2618806"/>
            <a:ext cx="460140" cy="4247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8545" y="2568396"/>
            <a:ext cx="200574" cy="16927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ko-KR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9400" y="2568396"/>
            <a:ext cx="200574" cy="16927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ko-KR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직선 화살표 연결선 48"/>
          <p:cNvCxnSpPr/>
          <p:nvPr/>
        </p:nvCxnSpPr>
        <p:spPr>
          <a:xfrm flipH="1">
            <a:off x="1424941" y="2061210"/>
            <a:ext cx="437111" cy="641591"/>
          </a:xfrm>
          <a:prstGeom prst="straightConnector1">
            <a:avLst/>
          </a:prstGeom>
          <a:ln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 flipH="1" flipV="1">
            <a:off x="1551632" y="3076228"/>
            <a:ext cx="555298" cy="151802"/>
          </a:xfrm>
          <a:prstGeom prst="straightConnector1">
            <a:avLst/>
          </a:prstGeom>
          <a:ln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/>
          <p:nvPr/>
        </p:nvCxnSpPr>
        <p:spPr>
          <a:xfrm flipH="1" flipV="1">
            <a:off x="1345611" y="3376645"/>
            <a:ext cx="453789" cy="146544"/>
          </a:xfrm>
          <a:prstGeom prst="straightConnector1">
            <a:avLst/>
          </a:prstGeom>
          <a:ln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860303" y="1826084"/>
            <a:ext cx="299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PMN-PT single crystal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Size : normal 20 * 20, max 40 * 40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ko-KR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Thickness :  minimum about 5um  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ko-KR" sz="11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Electrode(option) : anything possible</a:t>
            </a:r>
            <a:endParaRPr lang="ko-KR" altLang="en-US" sz="11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89793" y="3099645"/>
            <a:ext cx="894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epoxy</a:t>
            </a:r>
            <a:endParaRPr lang="ko-KR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63457" y="3438902"/>
            <a:ext cx="3134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 or SOI wafer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ko-KR" sz="11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Electrode(option) : anything possible</a:t>
            </a:r>
            <a:endParaRPr lang="ko-KR" altLang="en-US" sz="1100" b="1" u="sng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6"/>
          <a:stretch>
            <a:fillRect/>
          </a:stretch>
        </p:blipFill>
        <p:spPr bwMode="auto">
          <a:xfrm>
            <a:off x="4953012" y="2983970"/>
            <a:ext cx="1135368" cy="104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 descr="C:\Users\jay\Desktop\벤처 사진\박막\IMG_35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0" t="5481" b="20210"/>
          <a:stretch/>
        </p:blipFill>
        <p:spPr bwMode="auto">
          <a:xfrm>
            <a:off x="4953011" y="1799255"/>
            <a:ext cx="1135368" cy="11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꺾인 연결선 14"/>
          <p:cNvCxnSpPr>
            <a:stCxn id="47" idx="2"/>
            <a:endCxn id="48" idx="2"/>
          </p:cNvCxnSpPr>
          <p:nvPr/>
        </p:nvCxnSpPr>
        <p:spPr>
          <a:xfrm rot="16200000" flipH="1">
            <a:off x="1339259" y="2177245"/>
            <a:ext cx="12700" cy="1120855"/>
          </a:xfrm>
          <a:prstGeom prst="bentConnector3">
            <a:avLst>
              <a:gd name="adj1" fmla="val 900000"/>
            </a:avLst>
          </a:prstGeom>
          <a:ln>
            <a:solidFill>
              <a:srgbClr val="0000F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1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97" y="5159467"/>
            <a:ext cx="1159691" cy="86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33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1" y="5182913"/>
            <a:ext cx="1320881" cy="82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552517"/>
              </p:ext>
            </p:extLst>
          </p:nvPr>
        </p:nvGraphicFramePr>
        <p:xfrm>
          <a:off x="400807" y="8738163"/>
          <a:ext cx="2810601" cy="96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889"/>
                <a:gridCol w="669356"/>
                <a:gridCol w="669356"/>
              </a:tblGrid>
              <a:tr h="142436"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PZT</a:t>
                      </a:r>
                      <a:endParaRPr lang="ko-KR" altLang="en-US" sz="800" b="1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PMN-PT</a:t>
                      </a:r>
                      <a:endParaRPr lang="ko-KR" altLang="en-US" sz="800" b="1" dirty="0" smtClean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Voltage sensitivity (mV/g)</a:t>
                      </a:r>
                      <a:endParaRPr lang="ko-KR" altLang="en-US" sz="800" b="0" dirty="0" smtClean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0.31 </a:t>
                      </a:r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0.75</a:t>
                      </a:r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Charge</a:t>
                      </a:r>
                      <a:r>
                        <a:rPr lang="en-US" altLang="ko-KR" sz="800" b="0" baseline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 sensitivity (</a:t>
                      </a:r>
                      <a:r>
                        <a:rPr lang="en-US" altLang="ko-KR" sz="800" b="0" dirty="0" err="1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pC</a:t>
                      </a:r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/g)</a:t>
                      </a:r>
                      <a:endParaRPr lang="ko-KR" altLang="en-US" sz="800" b="0" dirty="0" smtClean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0.026 </a:t>
                      </a:r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0.4</a:t>
                      </a:r>
                      <a:r>
                        <a:rPr lang="en-US" altLang="ko-KR" sz="800" b="0" baseline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 </a:t>
                      </a:r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Resonance Freq. (kHz)</a:t>
                      </a:r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11</a:t>
                      </a:r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10</a:t>
                      </a:r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Size (mm)</a:t>
                      </a:r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10 x 10</a:t>
                      </a:r>
                      <a:endParaRPr lang="ko-KR" altLang="en-US" sz="800" b="0" dirty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+mn-lt"/>
                          <a:ea typeface="맑은 고딕" panose="020B0503020000020004" pitchFamily="50" charset="-127"/>
                          <a:cs typeface="Times New Roman" pitchFamily="18" charset="0"/>
                        </a:rPr>
                        <a:t>10 x 11</a:t>
                      </a:r>
                      <a:endParaRPr lang="ko-KR" altLang="en-US" sz="800" b="0" dirty="0" smtClean="0">
                        <a:latin typeface="+mn-lt"/>
                        <a:ea typeface="맑은 고딕" panose="020B0503020000020004" pitchFamily="50" charset="-127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6" name="Picture 2" descr="C:\Users\jay\Desktop\과장님 사진\wire본딩중.jp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44" y="7673867"/>
            <a:ext cx="1055538" cy="93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6908" y="5795903"/>
            <a:ext cx="1370916" cy="111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" name="직사각형 81"/>
          <p:cNvSpPr/>
          <p:nvPr/>
        </p:nvSpPr>
        <p:spPr>
          <a:xfrm>
            <a:off x="3577086" y="4586346"/>
            <a:ext cx="2868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crystal PMN-PT block bonded on an SOI </a:t>
            </a: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wafer (thickness 30um)</a:t>
            </a: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annular ring type actuators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 diameter </a:t>
            </a: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stroke over 10 um at 20 V for each actuator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operating bandwidth up to 874 </a:t>
            </a: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31" y="5795903"/>
            <a:ext cx="1296797" cy="111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76" y="7536574"/>
            <a:ext cx="1231524" cy="91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9" name="표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550467"/>
              </p:ext>
            </p:extLst>
          </p:nvPr>
        </p:nvGraphicFramePr>
        <p:xfrm>
          <a:off x="3608446" y="8720104"/>
          <a:ext cx="2731711" cy="1002899"/>
        </p:xfrm>
        <a:graphic>
          <a:graphicData uri="http://schemas.openxmlformats.org/drawingml/2006/table">
            <a:tbl>
              <a:tblPr firstRow="1" bandRow="1"/>
              <a:tblGrid>
                <a:gridCol w="1039754"/>
                <a:gridCol w="1691957"/>
              </a:tblGrid>
              <a:tr h="189344">
                <a:tc>
                  <a:txBody>
                    <a:bodyPr/>
                    <a:lstStyle>
                      <a:lvl1pPr marL="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86868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173736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260604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347472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434340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521208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608076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694944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+mn-lt"/>
                          <a:ea typeface="맑은 고딕" panose="020B0503020000020004" pitchFamily="50" charset="-127"/>
                        </a:rPr>
                        <a:t>Items</a:t>
                      </a:r>
                      <a:endParaRPr lang="en-US" sz="800" b="1" dirty="0"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86868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173736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260604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347472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434340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521208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608076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6949440" algn="l" defTabSz="1737360" rtl="0" eaLnBrk="1" latinLnBrk="1" hangingPunct="1">
                        <a:defRPr sz="34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+mn-lt"/>
                          <a:ea typeface="맑은 고딕" panose="020B0503020000020004" pitchFamily="50" charset="-127"/>
                        </a:rPr>
                        <a:t>Specification</a:t>
                      </a:r>
                      <a:endParaRPr lang="en-US" sz="800" b="1" dirty="0"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7527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800" b="0" kern="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PMN-PT</a:t>
                      </a:r>
                      <a:endParaRPr lang="ko-KR" sz="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 latinLnBrk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800" b="0" kern="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Thickness : 8um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506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800" b="0" kern="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Mother</a:t>
                      </a:r>
                      <a:r>
                        <a:rPr lang="en-US" altLang="ko-KR" sz="800" b="0" kern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 substrate</a:t>
                      </a:r>
                      <a:endParaRPr lang="ko-KR" sz="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 latinLnBrk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800" b="0" kern="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Silicon wafer</a:t>
                      </a:r>
                      <a:endParaRPr lang="ko-KR" sz="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527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800" b="0" kern="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Stressor</a:t>
                      </a:r>
                      <a:endParaRPr lang="ko-KR" sz="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 latinLnBrk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800" b="0" kern="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Ni</a:t>
                      </a:r>
                      <a:r>
                        <a:rPr lang="en-US" altLang="ko-KR" sz="800" b="0" kern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 film (Thickness : 20um)</a:t>
                      </a:r>
                      <a:endParaRPr lang="ko-KR" sz="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721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800" b="0" kern="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Plastic</a:t>
                      </a:r>
                      <a:r>
                        <a:rPr lang="en-US" altLang="ko-KR" sz="800" b="0" kern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 substrate</a:t>
                      </a:r>
                      <a:endParaRPr lang="ko-KR" sz="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 latinLnBrk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800" b="0" kern="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Polyethylene</a:t>
                      </a:r>
                      <a:r>
                        <a:rPr lang="en-US" altLang="ko-KR" sz="800" b="0" kern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 terephthalate(</a:t>
                      </a:r>
                      <a:r>
                        <a:rPr lang="en-US" altLang="ko-KR" sz="800" b="0" kern="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/>
                        </a:rPr>
                        <a:t>PET)</a:t>
                      </a:r>
                      <a:endParaRPr lang="ko-KR" sz="8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3955657" y="6910543"/>
            <a:ext cx="9973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Actuator side</a:t>
            </a:r>
            <a:endParaRPr lang="ko-KR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06276" y="6910543"/>
            <a:ext cx="9973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Mirror side</a:t>
            </a:r>
            <a:endParaRPr lang="ko-KR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313517" y="7651958"/>
            <a:ext cx="1669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 temperature dependence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for a stable driving 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</a:t>
            </a: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 stability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band width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6"/>
          <p:cNvSpPr txBox="1">
            <a:spLocks noChangeArrowheads="1"/>
          </p:cNvSpPr>
          <p:nvPr/>
        </p:nvSpPr>
        <p:spPr bwMode="auto">
          <a:xfrm>
            <a:off x="321137" y="7443035"/>
            <a:ext cx="24833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 eaLnBrk="0" hangingPunct="0">
              <a:defRPr kumimoji="1" sz="1200">
                <a:solidFill>
                  <a:schemeClr val="accent2"/>
                </a:solidFill>
                <a:latin typeface="휴먼모음T" pitchFamily="18" charset="-127"/>
                <a:ea typeface="휴먼모음T" pitchFamily="18" charset="-127"/>
              </a:defRPr>
            </a:lvl1pPr>
            <a:lvl2pPr marL="742950" indent="-285750" eaLnBrk="0" hangingPunct="0">
              <a:defRPr kumimoji="1" sz="1200">
                <a:solidFill>
                  <a:schemeClr val="accent2"/>
                </a:solidFill>
                <a:latin typeface="휴먼모음T" pitchFamily="18" charset="-127"/>
                <a:ea typeface="휴먼모음T" pitchFamily="18" charset="-127"/>
              </a:defRPr>
            </a:lvl2pPr>
            <a:lvl3pPr marL="1143000" indent="-228600" eaLnBrk="0" hangingPunct="0">
              <a:defRPr kumimoji="1" sz="1200">
                <a:solidFill>
                  <a:schemeClr val="accent2"/>
                </a:solidFill>
                <a:latin typeface="휴먼모음T" pitchFamily="18" charset="-127"/>
                <a:ea typeface="휴먼모음T" pitchFamily="18" charset="-127"/>
              </a:defRPr>
            </a:lvl3pPr>
            <a:lvl4pPr marL="1600200" indent="-228600" eaLnBrk="0" hangingPunct="0">
              <a:defRPr kumimoji="1" sz="1200">
                <a:solidFill>
                  <a:schemeClr val="accent2"/>
                </a:solidFill>
                <a:latin typeface="휴먼모음T" pitchFamily="18" charset="-127"/>
                <a:ea typeface="휴먼모음T" pitchFamily="18" charset="-127"/>
              </a:defRPr>
            </a:lvl4pPr>
            <a:lvl5pPr marL="2057400" indent="-228600" eaLnBrk="0" hangingPunct="0">
              <a:defRPr kumimoji="1" sz="1200">
                <a:solidFill>
                  <a:schemeClr val="accent2"/>
                </a:solidFill>
                <a:latin typeface="휴먼모음T" pitchFamily="18" charset="-127"/>
                <a:ea typeface="휴먼모음T" pitchFamily="18" charset="-127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accent2"/>
                </a:solidFill>
                <a:latin typeface="휴먼모음T" pitchFamily="18" charset="-127"/>
                <a:ea typeface="휴먼모음T" pitchFamily="18" charset="-127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accent2"/>
                </a:solidFill>
                <a:latin typeface="휴먼모음T" pitchFamily="18" charset="-127"/>
                <a:ea typeface="휴먼모음T" pitchFamily="18" charset="-127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accent2"/>
                </a:solidFill>
                <a:latin typeface="휴먼모음T" pitchFamily="18" charset="-127"/>
                <a:ea typeface="휴먼모음T" pitchFamily="18" charset="-127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accent2"/>
                </a:solidFill>
                <a:latin typeface="휴먼모음T" pitchFamily="18" charset="-127"/>
                <a:ea typeface="휴먼모음T" pitchFamily="18" charset="-127"/>
              </a:defRPr>
            </a:lvl9pPr>
          </a:lstStyle>
          <a:p>
            <a:pPr marL="228600" indent="-228600" algn="l" eaLnBrk="1" hangingPunct="1">
              <a:buFont typeface="Wingdings" panose="05000000000000000000" pitchFamily="2" charset="2"/>
              <a:buChar char="v"/>
            </a:pPr>
            <a:r>
              <a:rPr lang="en-US" altLang="ko-KR" sz="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advantages of the use of piezoelectric.</a:t>
            </a:r>
            <a:endParaRPr lang="ko-KR" altLang="en-US" sz="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777867" y="5454930"/>
            <a:ext cx="2752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Ref.</a:t>
            </a:r>
            <a:r>
              <a:rPr lang="en-US" altLang="ko-K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Journal </a:t>
            </a:r>
            <a:r>
              <a:rPr lang="en-US" altLang="ko-KR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ko-K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Microelectromechanical  Systems, </a:t>
            </a:r>
            <a:r>
              <a:rPr lang="en-US" altLang="ko-KR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Volume: 20 , Issue: 6 , Dec. 2011 </a:t>
            </a:r>
            <a:endParaRPr lang="ko-KR" alt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3655947" y="8475654"/>
            <a:ext cx="2789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Ref. </a:t>
            </a:r>
            <a:r>
              <a:rPr lang="en-US" altLang="ko-K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Materials, Volume </a:t>
            </a:r>
            <a:r>
              <a:rPr lang="en-US" altLang="ko-KR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26, Issue </a:t>
            </a:r>
            <a:r>
              <a:rPr lang="en-US" altLang="ko-K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28, </a:t>
            </a:r>
            <a:r>
              <a:rPr lang="en-US" altLang="ko-KR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23, </a:t>
            </a:r>
            <a:r>
              <a:rPr lang="en-US" altLang="ko-KR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ko-KR" alt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378818" y="4632152"/>
            <a:ext cx="28837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 algn="just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0.8~1.5GHz resonance using [001] single crystal</a:t>
            </a:r>
          </a:p>
          <a:p>
            <a:pPr marL="171450" lvl="2" indent="-171450" algn="just">
              <a:buFont typeface="Arial" panose="020B0604020202020204" pitchFamily="34" charset="0"/>
              <a:buChar char="•"/>
            </a:pP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Wine-</a:t>
            </a: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lass mode resonators using [011] single crystal</a:t>
            </a: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2" indent="-171450" algn="just"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Wideband </a:t>
            </a:r>
            <a:r>
              <a:rPr lang="en-US" altLang="ko-K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resonator</a:t>
            </a: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15519" y="6006228"/>
            <a:ext cx="2867592" cy="1031453"/>
            <a:chOff x="-3697210" y="5156827"/>
            <a:chExt cx="2954370" cy="1165900"/>
          </a:xfrm>
        </p:grpSpPr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97210" y="5156827"/>
              <a:ext cx="1668532" cy="1165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10661" y="5648974"/>
              <a:ext cx="450074" cy="405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" t="12748" r="5582" b="4426"/>
            <a:stretch/>
          </p:blipFill>
          <p:spPr bwMode="auto">
            <a:xfrm>
              <a:off x="-2123851" y="5291274"/>
              <a:ext cx="1381011" cy="1008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9" descr="C:\Users\iBULe\Desktop\측정\신중열\Resonator\20200209_OM\3-23_1.jpg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3534" y="5665104"/>
              <a:ext cx="497824" cy="362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6648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/>
          <p:cNvSpPr/>
          <p:nvPr/>
        </p:nvSpPr>
        <p:spPr>
          <a:xfrm>
            <a:off x="360864" y="1617785"/>
            <a:ext cx="6114508" cy="3763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marL="180000" lvl="2" indent="180000" algn="just">
              <a:buFont typeface="Arial" panose="020B0604020202020204" pitchFamily="34" charset="0"/>
              <a:buChar char="•"/>
            </a:pPr>
            <a:endParaRPr lang="en-US" altLang="ko-KR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lvl="2" indent="180000" algn="just">
              <a:buFont typeface="Arial" panose="020B0604020202020204" pitchFamily="34" charset="0"/>
              <a:buChar char="•"/>
            </a:pPr>
            <a:endParaRPr lang="en-US" altLang="ko-KR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498078" y="3528461"/>
            <a:ext cx="2608537" cy="1735201"/>
          </a:xfrm>
          <a:prstGeom prst="roundRect">
            <a:avLst>
              <a:gd name="adj" fmla="val 6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360864" y="1057212"/>
            <a:ext cx="6114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/>
            <a:r>
              <a:rPr lang="en-US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 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MEMS had successfully developed the Lidar sensor using Piezo Single Crystal PMN-PT actuator, and fabrication processing sizes up to 8 inch diameter</a:t>
            </a:r>
            <a:r>
              <a:rPr lang="en-US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55372" y="512067"/>
            <a:ext cx="61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355372" y="912177"/>
            <a:ext cx="6120000" cy="2397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-26347" y="512067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Piezo single crystal(FPSC) MEMS 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</a:p>
        </p:txBody>
      </p:sp>
      <p:pic>
        <p:nvPicPr>
          <p:cNvPr id="67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8" y="1821897"/>
            <a:ext cx="2808000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11" y="1821897"/>
            <a:ext cx="2808000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9" y="3562913"/>
            <a:ext cx="215346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4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01" y="3562913"/>
            <a:ext cx="3032587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5" name="직선 화살표 연결선 74">
            <a:extLst>
              <a:ext uri="{FF2B5EF4-FFF2-40B4-BE49-F238E27FC236}">
                <a16:creationId xmlns="" xmlns:a16="http://schemas.microsoft.com/office/drawing/2014/main" id="{BC1ACA2B-D711-4446-86C5-EDC2D3DE9670}"/>
              </a:ext>
            </a:extLst>
          </p:cNvPr>
          <p:cNvCxnSpPr>
            <a:cxnSpLocks/>
          </p:cNvCxnSpPr>
          <p:nvPr/>
        </p:nvCxnSpPr>
        <p:spPr>
          <a:xfrm flipV="1">
            <a:off x="3923807" y="8928722"/>
            <a:ext cx="437983" cy="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직사각형 76">
            <a:extLst>
              <a:ext uri="{FF2B5EF4-FFF2-40B4-BE49-F238E27FC236}">
                <a16:creationId xmlns="" xmlns:a16="http://schemas.microsoft.com/office/drawing/2014/main" id="{968A5782-7791-44C9-BD96-E686FD71DA1B}"/>
              </a:ext>
            </a:extLst>
          </p:cNvPr>
          <p:cNvSpPr/>
          <p:nvPr/>
        </p:nvSpPr>
        <p:spPr bwMode="auto">
          <a:xfrm>
            <a:off x="1418882" y="8246999"/>
            <a:ext cx="2504925" cy="135804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굴림" pitchFamily="50" charset="-127"/>
              <a:buNone/>
              <a:tabLst/>
            </a:pPr>
            <a:endParaRPr lang="ko-KR" altLang="en-US" sz="1600" b="1" dirty="0">
              <a:solidFill>
                <a:schemeClr val="tx1"/>
              </a:solidFill>
              <a:latin typeface="+mn-lt"/>
              <a:ea typeface="굴림" pitchFamily="50" charset="-127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="" xmlns:a16="http://schemas.microsoft.com/office/drawing/2014/main" id="{D749BF74-BB43-4B00-BCA3-F96536A59B88}"/>
              </a:ext>
            </a:extLst>
          </p:cNvPr>
          <p:cNvSpPr/>
          <p:nvPr/>
        </p:nvSpPr>
        <p:spPr>
          <a:xfrm>
            <a:off x="1561414" y="7650524"/>
            <a:ext cx="1028382" cy="42976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638nm</a:t>
            </a:r>
          </a:p>
          <a:p>
            <a:pPr algn="ctr"/>
            <a:r>
              <a:rPr lang="en-US" altLang="ko-KR" sz="1100" b="1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Laser Diode</a:t>
            </a:r>
            <a:endParaRPr lang="ko-KR" altLang="en-US" sz="1100" b="1" dirty="0">
              <a:solidFill>
                <a:srgbClr val="FF0000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="" xmlns:a16="http://schemas.microsoft.com/office/drawing/2014/main" id="{2C466069-DFAC-45C0-B168-3B92E656D2F9}"/>
              </a:ext>
            </a:extLst>
          </p:cNvPr>
          <p:cNvSpPr/>
          <p:nvPr/>
        </p:nvSpPr>
        <p:spPr>
          <a:xfrm>
            <a:off x="1561414" y="8348240"/>
            <a:ext cx="1030591" cy="43116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PMN-PT 1</a:t>
            </a:r>
            <a:endParaRPr lang="ko-KR" altLang="en-US" sz="11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="" xmlns:a16="http://schemas.microsoft.com/office/drawing/2014/main" id="{DBA1D0E3-2150-44DD-811E-BB861DA57048}"/>
              </a:ext>
            </a:extLst>
          </p:cNvPr>
          <p:cNvSpPr/>
          <p:nvPr/>
        </p:nvSpPr>
        <p:spPr>
          <a:xfrm>
            <a:off x="1561414" y="9047356"/>
            <a:ext cx="1030591" cy="431165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PMN-PT 2</a:t>
            </a:r>
            <a:endParaRPr lang="ko-KR" altLang="en-US" sz="11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="" xmlns:a16="http://schemas.microsoft.com/office/drawing/2014/main" id="{32F81F00-7F37-4216-A794-AADDE15F3999}"/>
              </a:ext>
            </a:extLst>
          </p:cNvPr>
          <p:cNvSpPr/>
          <p:nvPr/>
        </p:nvSpPr>
        <p:spPr>
          <a:xfrm>
            <a:off x="164664" y="8698863"/>
            <a:ext cx="1030591" cy="4311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Function</a:t>
            </a:r>
          </a:p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Generator</a:t>
            </a:r>
            <a:endParaRPr lang="ko-KR" altLang="en-US" sz="11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793A9FFA-9B28-4263-9E77-A374638A0662}"/>
              </a:ext>
            </a:extLst>
          </p:cNvPr>
          <p:cNvSpPr txBox="1"/>
          <p:nvPr/>
        </p:nvSpPr>
        <p:spPr>
          <a:xfrm>
            <a:off x="2549614" y="7708399"/>
            <a:ext cx="1385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PMN-PT</a:t>
            </a:r>
          </a:p>
          <a:p>
            <a:pPr algn="ctr"/>
            <a:r>
              <a:rPr lang="en-US" altLang="ko-KR" sz="1000" b="1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1D MEMS Scanner</a:t>
            </a:r>
            <a:endParaRPr lang="ko-KR" altLang="en-US" sz="1000" b="1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A8CE05E9-043B-42BF-B002-E2994AA5D370}"/>
              </a:ext>
            </a:extLst>
          </p:cNvPr>
          <p:cNvSpPr txBox="1"/>
          <p:nvPr/>
        </p:nvSpPr>
        <p:spPr>
          <a:xfrm>
            <a:off x="2769539" y="8364521"/>
            <a:ext cx="1025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Out-of-phase</a:t>
            </a:r>
          </a:p>
          <a:p>
            <a:pPr algn="ctr"/>
            <a:r>
              <a:rPr lang="en-US" altLang="ko-KR" sz="1000" b="1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actuation</a:t>
            </a:r>
            <a:endParaRPr lang="ko-KR" altLang="en-US" sz="1000" b="1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9C5EB78C-CE2C-434B-A210-89A159EC1C68}"/>
              </a:ext>
            </a:extLst>
          </p:cNvPr>
          <p:cNvSpPr txBox="1"/>
          <p:nvPr/>
        </p:nvSpPr>
        <p:spPr>
          <a:xfrm>
            <a:off x="2619887" y="9058931"/>
            <a:ext cx="1257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V</a:t>
            </a:r>
            <a:r>
              <a:rPr lang="en-US" altLang="ko-KR" sz="1000" b="1" baseline="-250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IN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 : IN</a:t>
            </a:r>
            <a:r>
              <a:rPr lang="en-US" altLang="ko-KR" sz="1000" b="1" baseline="-250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1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, G</a:t>
            </a:r>
            <a:r>
              <a:rPr lang="en-US" altLang="ko-KR" sz="1000" b="1" baseline="-250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2</a:t>
            </a:r>
          </a:p>
          <a:p>
            <a:pPr algn="ctr"/>
            <a:r>
              <a:rPr lang="en-US" altLang="ko-KR" sz="1000" b="1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Ground : G</a:t>
            </a:r>
            <a:r>
              <a:rPr lang="en-US" altLang="ko-KR" sz="1000" b="1" baseline="-250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1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, IN</a:t>
            </a:r>
            <a:r>
              <a:rPr lang="en-US" altLang="ko-KR" sz="1000" b="1" baseline="-250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2</a:t>
            </a:r>
            <a:endParaRPr lang="ko-KR" altLang="en-US" sz="1000" b="1" baseline="-25000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1" name="그림 90">
            <a:extLst>
              <a:ext uri="{FF2B5EF4-FFF2-40B4-BE49-F238E27FC236}">
                <a16:creationId xmlns="" xmlns:a16="http://schemas.microsoft.com/office/drawing/2014/main" id="{F862398F-11E9-46B8-9728-4CB1FCD5BF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4" t="10324" r="24794" b="6289"/>
          <a:stretch/>
        </p:blipFill>
        <p:spPr>
          <a:xfrm rot="5400000">
            <a:off x="4559860" y="7540394"/>
            <a:ext cx="1888959" cy="2285098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627C58EC-8AD2-4D88-B842-95697BBA3D18}"/>
              </a:ext>
            </a:extLst>
          </p:cNvPr>
          <p:cNvSpPr txBox="1"/>
          <p:nvPr/>
        </p:nvSpPr>
        <p:spPr>
          <a:xfrm>
            <a:off x="4361789" y="9331088"/>
            <a:ext cx="2285099" cy="276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+mj-ea"/>
                <a:ea typeface="+mj-ea"/>
                <a:cs typeface="Calibri" panose="020F0502020204030204" pitchFamily="34" charset="0"/>
              </a:rPr>
              <a:t>Optical scan angle of 30</a:t>
            </a:r>
            <a:r>
              <a:rPr lang="en-US" altLang="ko-KR" sz="1200" b="1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°</a:t>
            </a:r>
            <a:endParaRPr lang="ko-KR" altLang="en-US" sz="1200" b="1" dirty="0">
              <a:solidFill>
                <a:schemeClr val="tx1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95" name="직선 화살표 연결선 94">
            <a:extLst>
              <a:ext uri="{FF2B5EF4-FFF2-40B4-BE49-F238E27FC236}">
                <a16:creationId xmlns="" xmlns:a16="http://schemas.microsoft.com/office/drawing/2014/main" id="{6338322B-CE46-4F54-819F-6448D4CF1FD1}"/>
              </a:ext>
            </a:extLst>
          </p:cNvPr>
          <p:cNvCxnSpPr>
            <a:cxnSpLocks/>
            <a:stCxn id="78" idx="2"/>
            <a:endCxn id="80" idx="0"/>
          </p:cNvCxnSpPr>
          <p:nvPr/>
        </p:nvCxnSpPr>
        <p:spPr>
          <a:xfrm>
            <a:off x="2075605" y="8080290"/>
            <a:ext cx="1105" cy="267950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꺾인 연결선 95"/>
          <p:cNvCxnSpPr>
            <a:endCxn id="80" idx="1"/>
          </p:cNvCxnSpPr>
          <p:nvPr/>
        </p:nvCxnSpPr>
        <p:spPr>
          <a:xfrm flipV="1">
            <a:off x="1045287" y="8563823"/>
            <a:ext cx="516127" cy="113348"/>
          </a:xfrm>
          <a:prstGeom prst="bentConnector3">
            <a:avLst>
              <a:gd name="adj1" fmla="val -3823"/>
            </a:avLst>
          </a:prstGeom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꺾인 연결선 96"/>
          <p:cNvCxnSpPr>
            <a:endCxn id="81" idx="1"/>
          </p:cNvCxnSpPr>
          <p:nvPr/>
        </p:nvCxnSpPr>
        <p:spPr>
          <a:xfrm>
            <a:off x="1022137" y="9141603"/>
            <a:ext cx="539277" cy="121336"/>
          </a:xfrm>
          <a:prstGeom prst="bentConnector3">
            <a:avLst>
              <a:gd name="adj1" fmla="val -1512"/>
            </a:avLst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8" name="표 97">
            <a:extLst>
              <a:ext uri="{FF2B5EF4-FFF2-40B4-BE49-F238E27FC236}">
                <a16:creationId xmlns="" xmlns:a16="http://schemas.microsoft.com/office/drawing/2014/main" id="{3E281E72-E4C4-48C8-8025-97A4C88D2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93936"/>
              </p:ext>
            </p:extLst>
          </p:nvPr>
        </p:nvGraphicFramePr>
        <p:xfrm>
          <a:off x="511108" y="6915561"/>
          <a:ext cx="5858932" cy="508943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929466">
                  <a:extLst>
                    <a:ext uri="{9D8B030D-6E8A-4147-A177-3AD203B41FA5}">
                      <a16:colId xmlns="" xmlns:a16="http://schemas.microsoft.com/office/drawing/2014/main" val="3984154311"/>
                    </a:ext>
                  </a:extLst>
                </a:gridCol>
                <a:gridCol w="2929466">
                  <a:extLst>
                    <a:ext uri="{9D8B030D-6E8A-4147-A177-3AD203B41FA5}">
                      <a16:colId xmlns="" xmlns:a16="http://schemas.microsoft.com/office/drawing/2014/main" val="3295341053"/>
                    </a:ext>
                  </a:extLst>
                </a:gridCol>
              </a:tblGrid>
              <a:tr h="2663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 smtClean="0">
                          <a:effectLst/>
                          <a:latin typeface="+mj-ea"/>
                          <a:ea typeface="+mj-ea"/>
                        </a:rPr>
                        <a:t>Resonance Frequency </a:t>
                      </a:r>
                      <a:r>
                        <a:rPr lang="en-US" sz="1050" b="1" u="none" strike="noStrike" dirty="0">
                          <a:effectLst/>
                          <a:latin typeface="+mj-ea"/>
                          <a:ea typeface="+mj-ea"/>
                        </a:rPr>
                        <a:t>[kHz]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u="none" strike="noStrike" dirty="0">
                          <a:effectLst/>
                          <a:latin typeface="+mj-ea"/>
                          <a:ea typeface="+mj-ea"/>
                        </a:rPr>
                        <a:t>30° </a:t>
                      </a:r>
                      <a:r>
                        <a:rPr lang="en-US" altLang="ko-KR" sz="1050" b="1" u="none" strike="noStrike" dirty="0" smtClean="0">
                          <a:effectLst/>
                          <a:latin typeface="+mj-ea"/>
                          <a:ea typeface="+mj-ea"/>
                        </a:rPr>
                        <a:t>Drive</a:t>
                      </a:r>
                      <a:r>
                        <a:rPr lang="en-US" altLang="ko-KR" sz="1050" b="1" u="none" strike="noStrike" baseline="0" dirty="0" smtClean="0">
                          <a:effectLst/>
                          <a:latin typeface="+mj-ea"/>
                          <a:ea typeface="+mj-ea"/>
                        </a:rPr>
                        <a:t> Voltage</a:t>
                      </a:r>
                      <a:r>
                        <a:rPr lang="ko-KR" altLang="en-US" sz="1050" b="1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050" b="1" u="none" strike="noStrike" dirty="0">
                          <a:effectLst/>
                          <a:latin typeface="+mj-ea"/>
                          <a:ea typeface="+mj-ea"/>
                        </a:rPr>
                        <a:t>[</a:t>
                      </a:r>
                      <a:r>
                        <a:rPr lang="en-US" sz="1050" b="1" u="none" strike="noStrike" dirty="0" err="1">
                          <a:effectLst/>
                          <a:latin typeface="+mj-ea"/>
                          <a:ea typeface="+mj-ea"/>
                        </a:rPr>
                        <a:t>V</a:t>
                      </a:r>
                      <a:r>
                        <a:rPr lang="en-US" sz="1050" b="1" u="none" strike="noStrike" baseline="-25000" dirty="0" err="1">
                          <a:effectLst/>
                          <a:latin typeface="+mj-ea"/>
                          <a:ea typeface="+mj-ea"/>
                        </a:rPr>
                        <a:t>pp</a:t>
                      </a:r>
                      <a:r>
                        <a:rPr lang="en-US" sz="1050" b="1" u="none" strike="noStrike" dirty="0">
                          <a:effectLst/>
                          <a:latin typeface="+mj-ea"/>
                          <a:ea typeface="+mj-ea"/>
                        </a:rPr>
                        <a:t>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846900"/>
                  </a:ext>
                </a:extLst>
              </a:tr>
              <a:tr h="2426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u="none" strike="noStrike" dirty="0" smtClean="0">
                          <a:effectLst/>
                        </a:rPr>
                        <a:t>3.5</a:t>
                      </a:r>
                      <a:endParaRPr lang="en-US" altLang="ko-KR" sz="105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u="none" strike="noStrike" dirty="0" smtClean="0">
                          <a:effectLst/>
                        </a:rPr>
                        <a:t>5.5</a:t>
                      </a:r>
                      <a:endParaRPr lang="en-US" altLang="ko-KR" sz="105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17015719"/>
                  </a:ext>
                </a:extLst>
              </a:tr>
            </a:tbl>
          </a:graphicData>
        </a:graphic>
      </p:graphicFrame>
      <p:pic>
        <p:nvPicPr>
          <p:cNvPr id="99" name="그림 98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25280" r="14693" b="18927"/>
          <a:stretch/>
        </p:blipFill>
        <p:spPr>
          <a:xfrm rot="5400000">
            <a:off x="3385704" y="5522908"/>
            <a:ext cx="1080000" cy="900000"/>
          </a:xfrm>
          <a:prstGeom prst="rect">
            <a:avLst/>
          </a:prstGeom>
        </p:spPr>
      </p:pic>
      <p:pic>
        <p:nvPicPr>
          <p:cNvPr id="100" name="그림 99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5" t="29076" r="14265" b="18627"/>
          <a:stretch/>
        </p:blipFill>
        <p:spPr>
          <a:xfrm rot="5400000">
            <a:off x="5427588" y="5522908"/>
            <a:ext cx="1080000" cy="900000"/>
          </a:xfrm>
          <a:prstGeom prst="rect">
            <a:avLst/>
          </a:prstGeom>
        </p:spPr>
      </p:pic>
      <p:pic>
        <p:nvPicPr>
          <p:cNvPr id="102" name="그림 101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t="22676" r="13158" b="23861"/>
          <a:stretch/>
        </p:blipFill>
        <p:spPr>
          <a:xfrm rot="5400000">
            <a:off x="2364762" y="5522908"/>
            <a:ext cx="1080000" cy="900000"/>
          </a:xfrm>
          <a:prstGeom prst="rect">
            <a:avLst/>
          </a:prstGeom>
        </p:spPr>
      </p:pic>
      <p:pic>
        <p:nvPicPr>
          <p:cNvPr id="103" name="그림 102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27569" r="10509" b="17156"/>
          <a:stretch/>
        </p:blipFill>
        <p:spPr>
          <a:xfrm rot="5400000">
            <a:off x="4406646" y="5522908"/>
            <a:ext cx="1080000" cy="900000"/>
          </a:xfrm>
          <a:prstGeom prst="rect">
            <a:avLst/>
          </a:prstGeom>
        </p:spPr>
      </p:pic>
      <p:pic>
        <p:nvPicPr>
          <p:cNvPr id="104" name="그림 103"/>
          <p:cNvPicPr preferRelativeResize="0">
            <a:picLocks/>
          </p:cNvPicPr>
          <p:nvPr/>
        </p:nvPicPr>
        <p:blipFill rotWithShape="1">
          <a:blip r:embed="rId11"/>
          <a:srcRect l="38618" t="36965" r="46550" b="32623"/>
          <a:stretch/>
        </p:blipFill>
        <p:spPr>
          <a:xfrm>
            <a:off x="1433820" y="5432908"/>
            <a:ext cx="900000" cy="1080000"/>
          </a:xfrm>
          <a:prstGeom prst="rect">
            <a:avLst/>
          </a:prstGeom>
        </p:spPr>
      </p:pic>
      <p:pic>
        <p:nvPicPr>
          <p:cNvPr id="105" name="그림 104"/>
          <p:cNvPicPr preferRelativeResize="0">
            <a:picLocks/>
          </p:cNvPicPr>
          <p:nvPr/>
        </p:nvPicPr>
        <p:blipFill rotWithShape="1">
          <a:blip r:embed="rId12"/>
          <a:srcRect l="35983" t="31050" r="43609" b="29111"/>
          <a:stretch/>
        </p:blipFill>
        <p:spPr>
          <a:xfrm>
            <a:off x="412878" y="5432908"/>
            <a:ext cx="900000" cy="108000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793A9FFA-9B28-4263-9E77-A374638A0662}"/>
              </a:ext>
            </a:extLst>
          </p:cNvPr>
          <p:cNvSpPr txBox="1"/>
          <p:nvPr/>
        </p:nvSpPr>
        <p:spPr>
          <a:xfrm>
            <a:off x="408023" y="6512908"/>
            <a:ext cx="899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latin typeface="+mn-ea"/>
                <a:cs typeface="Calibri" panose="020F0502020204030204" pitchFamily="34" charset="0"/>
              </a:rPr>
              <a:t>No. 1 </a:t>
            </a:r>
            <a:endParaRPr lang="ko-KR" altLang="en-US" sz="900" b="1" dirty="0">
              <a:solidFill>
                <a:schemeClr val="tx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93A9FFA-9B28-4263-9E77-A374638A0662}"/>
              </a:ext>
            </a:extLst>
          </p:cNvPr>
          <p:cNvSpPr txBox="1"/>
          <p:nvPr/>
        </p:nvSpPr>
        <p:spPr>
          <a:xfrm>
            <a:off x="1433252" y="6512908"/>
            <a:ext cx="899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latin typeface="+mn-ea"/>
                <a:cs typeface="Calibri" panose="020F0502020204030204" pitchFamily="34" charset="0"/>
              </a:rPr>
              <a:t>No. 2 </a:t>
            </a:r>
            <a:endParaRPr lang="ko-KR" altLang="en-US" sz="900" b="1" dirty="0">
              <a:solidFill>
                <a:schemeClr val="tx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793A9FFA-9B28-4263-9E77-A374638A0662}"/>
              </a:ext>
            </a:extLst>
          </p:cNvPr>
          <p:cNvSpPr txBox="1"/>
          <p:nvPr/>
        </p:nvSpPr>
        <p:spPr>
          <a:xfrm>
            <a:off x="2458481" y="6512908"/>
            <a:ext cx="899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latin typeface="+mn-ea"/>
                <a:cs typeface="Calibri" panose="020F0502020204030204" pitchFamily="34" charset="0"/>
              </a:rPr>
              <a:t>No. 3 </a:t>
            </a:r>
            <a:endParaRPr lang="ko-KR" altLang="en-US" sz="900" b="1" dirty="0">
              <a:solidFill>
                <a:schemeClr val="tx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793A9FFA-9B28-4263-9E77-A374638A0662}"/>
              </a:ext>
            </a:extLst>
          </p:cNvPr>
          <p:cNvSpPr txBox="1"/>
          <p:nvPr/>
        </p:nvSpPr>
        <p:spPr>
          <a:xfrm>
            <a:off x="3483710" y="6512908"/>
            <a:ext cx="899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latin typeface="+mn-ea"/>
                <a:cs typeface="Calibri" panose="020F0502020204030204" pitchFamily="34" charset="0"/>
              </a:rPr>
              <a:t>No. 4 </a:t>
            </a:r>
            <a:endParaRPr lang="ko-KR" altLang="en-US" sz="900" b="1" dirty="0">
              <a:solidFill>
                <a:schemeClr val="tx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793A9FFA-9B28-4263-9E77-A374638A0662}"/>
              </a:ext>
            </a:extLst>
          </p:cNvPr>
          <p:cNvSpPr txBox="1"/>
          <p:nvPr/>
        </p:nvSpPr>
        <p:spPr>
          <a:xfrm>
            <a:off x="4508939" y="6512908"/>
            <a:ext cx="899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latin typeface="+mn-ea"/>
                <a:cs typeface="Calibri" panose="020F0502020204030204" pitchFamily="34" charset="0"/>
              </a:rPr>
              <a:t>No. 5 </a:t>
            </a:r>
            <a:endParaRPr lang="ko-KR" altLang="en-US" sz="900" b="1" dirty="0">
              <a:solidFill>
                <a:schemeClr val="tx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793A9FFA-9B28-4263-9E77-A374638A0662}"/>
              </a:ext>
            </a:extLst>
          </p:cNvPr>
          <p:cNvSpPr txBox="1"/>
          <p:nvPr/>
        </p:nvSpPr>
        <p:spPr>
          <a:xfrm>
            <a:off x="5534166" y="6512908"/>
            <a:ext cx="899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latin typeface="+mn-ea"/>
                <a:cs typeface="Calibri" panose="020F0502020204030204" pitchFamily="34" charset="0"/>
              </a:rPr>
              <a:t>No. 6 </a:t>
            </a:r>
            <a:endParaRPr lang="ko-KR" altLang="en-US" sz="900" b="1" dirty="0">
              <a:solidFill>
                <a:schemeClr val="tx1"/>
              </a:solidFill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42138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Crystal  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72492"/>
              </p:ext>
            </p:extLst>
          </p:nvPr>
        </p:nvGraphicFramePr>
        <p:xfrm>
          <a:off x="571156" y="1606323"/>
          <a:ext cx="5715685" cy="28435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4655"/>
                <a:gridCol w="946150"/>
                <a:gridCol w="976220"/>
                <a:gridCol w="976220"/>
                <a:gridCol w="976220"/>
                <a:gridCol w="976220"/>
              </a:tblGrid>
              <a:tr h="325931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Parameter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Units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[001] poled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[011] poled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4650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64B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64B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Low-PT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High-PT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Low-PT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00" dirty="0" smtClean="0">
                          <a:effectLst/>
                        </a:rPr>
                        <a:t>High-PT</a:t>
                      </a:r>
                      <a:endParaRPr lang="ko-KR" altLang="ko-KR" sz="1100" b="1" kern="100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33079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100" kern="0" dirty="0" smtClean="0">
                          <a:effectLst/>
                        </a:rPr>
                        <a:t>ε</a:t>
                      </a:r>
                      <a:r>
                        <a:rPr lang="en-US" sz="1100" kern="0" baseline="-25000" dirty="0" smtClean="0">
                          <a:effectLst/>
                        </a:rPr>
                        <a:t>33</a:t>
                      </a:r>
                      <a:r>
                        <a:rPr lang="en-US" sz="1100" kern="0" baseline="30000" dirty="0" smtClean="0">
                          <a:effectLst/>
                        </a:rPr>
                        <a:t>T</a:t>
                      </a:r>
                      <a:r>
                        <a:rPr lang="en-US" sz="1100" kern="0" baseline="0" dirty="0" smtClean="0">
                          <a:effectLst/>
                        </a:rPr>
                        <a:t>/</a:t>
                      </a:r>
                      <a:r>
                        <a:rPr lang="el-GR" altLang="ko-KR" sz="1100" kern="0" dirty="0" smtClean="0">
                          <a:effectLst/>
                        </a:rPr>
                        <a:t>ε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o</a:t>
                      </a:r>
                      <a:endParaRPr lang="ko-KR" sz="1100" kern="100" baseline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-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4842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7000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3760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5770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78949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 err="1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dirty="0" err="1" smtClean="0">
                          <a:effectLst/>
                        </a:rPr>
                        <a:t>ij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x 10</a:t>
                      </a:r>
                      <a:r>
                        <a:rPr lang="en-US" sz="1100" kern="100" baseline="30000" dirty="0">
                          <a:effectLst/>
                        </a:rPr>
                        <a:t>-12</a:t>
                      </a:r>
                      <a:r>
                        <a:rPr lang="en-US" sz="1100" kern="100" dirty="0">
                          <a:effectLst/>
                        </a:rPr>
                        <a:t> </a:t>
                      </a:r>
                      <a:r>
                        <a:rPr lang="en-US" sz="1100" kern="0" dirty="0">
                          <a:effectLst/>
                        </a:rPr>
                        <a:t>C/N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33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=1282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33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=1620</a:t>
                      </a:r>
                      <a:endParaRPr lang="ko-KR" altLang="ko-KR" sz="1100" kern="100" baseline="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32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=-1140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32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=-1820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50426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 err="1" smtClean="0">
                          <a:effectLst/>
                        </a:rPr>
                        <a:t>s</a:t>
                      </a:r>
                      <a:r>
                        <a:rPr lang="en-US" sz="1100" kern="0" baseline="-25000" dirty="0" err="1" smtClean="0">
                          <a:effectLst/>
                        </a:rPr>
                        <a:t>ij</a:t>
                      </a:r>
                      <a:r>
                        <a:rPr lang="en-US" sz="1100" kern="0" baseline="30000" dirty="0" err="1" smtClean="0">
                          <a:effectLst/>
                        </a:rPr>
                        <a:t>E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x 10</a:t>
                      </a:r>
                      <a:r>
                        <a:rPr lang="en-US" sz="1100" kern="0" baseline="30000" dirty="0">
                          <a:effectLst/>
                        </a:rPr>
                        <a:t>-12 </a:t>
                      </a:r>
                      <a:r>
                        <a:rPr lang="en-US" sz="1100" kern="0" dirty="0">
                          <a:effectLst/>
                        </a:rPr>
                        <a:t>m</a:t>
                      </a:r>
                      <a:r>
                        <a:rPr lang="en-US" sz="1100" kern="0" baseline="30000" dirty="0">
                          <a:effectLst/>
                        </a:rPr>
                        <a:t>2</a:t>
                      </a:r>
                      <a:r>
                        <a:rPr lang="en-US" sz="1100" kern="0" dirty="0">
                          <a:effectLst/>
                        </a:rPr>
                        <a:t>/N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s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33</a:t>
                      </a:r>
                      <a:r>
                        <a:rPr lang="en-US" altLang="ko-KR" sz="1100" kern="0" baseline="30000" dirty="0" smtClean="0">
                          <a:effectLst/>
                        </a:rPr>
                        <a:t>E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=47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s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33</a:t>
                      </a:r>
                      <a:r>
                        <a:rPr lang="en-US" altLang="ko-KR" sz="1100" kern="0" baseline="30000" dirty="0" smtClean="0">
                          <a:effectLst/>
                        </a:rPr>
                        <a:t>E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=56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s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22</a:t>
                      </a:r>
                      <a:r>
                        <a:rPr lang="en-US" altLang="ko-KR" sz="1100" kern="0" baseline="30000" dirty="0" smtClean="0">
                          <a:effectLst/>
                        </a:rPr>
                        <a:t>E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=53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s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22</a:t>
                      </a:r>
                      <a:r>
                        <a:rPr lang="en-US" altLang="ko-KR" sz="1100" kern="0" baseline="30000" dirty="0" smtClean="0">
                          <a:effectLst/>
                        </a:rPr>
                        <a:t>E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=78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81052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err="1" smtClean="0">
                          <a:effectLst/>
                        </a:rPr>
                        <a:t>Trt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baseline="30000" dirty="0" err="1" smtClean="0">
                          <a:effectLst/>
                        </a:rPr>
                        <a:t>o</a:t>
                      </a:r>
                      <a:r>
                        <a:rPr lang="en-US" altLang="ko-KR" sz="1100" kern="100" dirty="0" err="1" smtClean="0">
                          <a:effectLst/>
                        </a:rPr>
                        <a:t>C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95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85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95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85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33375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err="1" smtClean="0">
                          <a:effectLst/>
                        </a:rPr>
                        <a:t>Ec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00" baseline="0" dirty="0" smtClean="0">
                          <a:effectLst/>
                        </a:rPr>
                        <a:t>KV/cm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2.5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2.5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66106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baseline="0" dirty="0" smtClean="0">
                          <a:effectLst/>
                          <a:latin typeface="+mn-ea"/>
                          <a:ea typeface="+mn-ea"/>
                        </a:rPr>
                        <a:t> Density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+mn-ea"/>
                          <a:ea typeface="+mn-ea"/>
                        </a:rPr>
                        <a:t>Kg/m</a:t>
                      </a:r>
                      <a:r>
                        <a:rPr lang="en-US" altLang="ko-KR" sz="1100" kern="100" baseline="30000" dirty="0" smtClean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R" sz="1100" kern="100" baseline="300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8080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dist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dist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dist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5391" y="1236991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PMN-PT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927" y="479541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PIN-PMN-PT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423714" y="942248"/>
            <a:ext cx="601057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575391" y="8371580"/>
            <a:ext cx="5660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70C0"/>
              </a:buClr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piezocrystal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properties create opportunities for unprecedented system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performance.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400864" y="542138"/>
            <a:ext cx="601057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34911"/>
              </p:ext>
            </p:extLst>
          </p:nvPr>
        </p:nvGraphicFramePr>
        <p:xfrm>
          <a:off x="548306" y="5164746"/>
          <a:ext cx="5715685" cy="290150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4655"/>
                <a:gridCol w="946150"/>
                <a:gridCol w="976220"/>
                <a:gridCol w="976220"/>
                <a:gridCol w="976220"/>
                <a:gridCol w="976220"/>
              </a:tblGrid>
              <a:tr h="325931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Parameter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Units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[001] Poled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00" dirty="0" smtClean="0">
                          <a:effectLst/>
                        </a:rPr>
                        <a:t>[011] Poled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4650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64B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64B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Low-PT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High-PT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</a:rPr>
                        <a:t>Low-PT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00" dirty="0" smtClean="0">
                          <a:effectLst/>
                        </a:rPr>
                        <a:t>High-PT</a:t>
                      </a:r>
                      <a:endParaRPr lang="ko-KR" altLang="ko-KR" sz="1100" b="1" kern="100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33079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100" kern="0" dirty="0" smtClean="0">
                          <a:effectLst/>
                        </a:rPr>
                        <a:t>ε</a:t>
                      </a:r>
                      <a:r>
                        <a:rPr lang="en-US" sz="1100" kern="0" baseline="-25000" dirty="0" smtClean="0">
                          <a:effectLst/>
                        </a:rPr>
                        <a:t>33</a:t>
                      </a:r>
                      <a:r>
                        <a:rPr lang="en-US" sz="1100" kern="0" baseline="30000" dirty="0" smtClean="0">
                          <a:effectLst/>
                        </a:rPr>
                        <a:t>T</a:t>
                      </a:r>
                      <a:r>
                        <a:rPr lang="en-US" sz="1100" kern="0" baseline="0" dirty="0" smtClean="0">
                          <a:effectLst/>
                        </a:rPr>
                        <a:t>/</a:t>
                      </a:r>
                      <a:r>
                        <a:rPr lang="el-GR" altLang="ko-KR" sz="1100" kern="0" dirty="0" smtClean="0">
                          <a:effectLst/>
                        </a:rPr>
                        <a:t>ε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o</a:t>
                      </a:r>
                      <a:endParaRPr lang="ko-KR" sz="1100" kern="100" baseline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-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4457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5666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3449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4656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78949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 err="1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dirty="0" err="1" smtClean="0">
                          <a:effectLst/>
                        </a:rPr>
                        <a:t>ij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x 10</a:t>
                      </a:r>
                      <a:r>
                        <a:rPr lang="en-US" sz="1100" kern="100" baseline="30000" dirty="0">
                          <a:effectLst/>
                        </a:rPr>
                        <a:t>-12</a:t>
                      </a:r>
                      <a:r>
                        <a:rPr lang="en-US" sz="1100" kern="100" dirty="0">
                          <a:effectLst/>
                        </a:rPr>
                        <a:t> </a:t>
                      </a:r>
                      <a:r>
                        <a:rPr lang="en-US" sz="1100" kern="0" dirty="0">
                          <a:effectLst/>
                        </a:rPr>
                        <a:t>C/N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baseline="0" dirty="0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smtClean="0">
                          <a:effectLst/>
                        </a:rPr>
                        <a:t>33</a:t>
                      </a:r>
                      <a:r>
                        <a:rPr lang="en-US" altLang="ko-KR" sz="1100" kern="0" baseline="0" smtClean="0">
                          <a:effectLst/>
                        </a:rPr>
                        <a:t>=1226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33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=1840</a:t>
                      </a:r>
                      <a:endParaRPr lang="ko-KR" altLang="ko-KR" sz="1100" kern="100" baseline="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32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=-1323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d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32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=-1870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82245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 err="1" smtClean="0">
                          <a:effectLst/>
                        </a:rPr>
                        <a:t>s</a:t>
                      </a:r>
                      <a:r>
                        <a:rPr lang="en-US" sz="1100" kern="0" baseline="-25000" dirty="0" err="1" smtClean="0">
                          <a:effectLst/>
                        </a:rPr>
                        <a:t>ij</a:t>
                      </a:r>
                      <a:r>
                        <a:rPr lang="en-US" sz="1100" kern="0" baseline="30000" dirty="0" err="1" smtClean="0">
                          <a:effectLst/>
                        </a:rPr>
                        <a:t>E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x 10</a:t>
                      </a:r>
                      <a:r>
                        <a:rPr lang="en-US" sz="1100" kern="0" baseline="30000" dirty="0">
                          <a:effectLst/>
                        </a:rPr>
                        <a:t>-12 </a:t>
                      </a:r>
                      <a:r>
                        <a:rPr lang="en-US" sz="1100" kern="0" dirty="0">
                          <a:effectLst/>
                        </a:rPr>
                        <a:t>m</a:t>
                      </a:r>
                      <a:r>
                        <a:rPr lang="en-US" sz="1100" kern="0" baseline="30000" dirty="0">
                          <a:effectLst/>
                        </a:rPr>
                        <a:t>2</a:t>
                      </a:r>
                      <a:r>
                        <a:rPr lang="en-US" sz="1100" kern="0" dirty="0">
                          <a:effectLst/>
                        </a:rPr>
                        <a:t>/N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s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33</a:t>
                      </a:r>
                      <a:r>
                        <a:rPr lang="en-US" altLang="ko-KR" sz="1100" kern="0" baseline="30000" dirty="0" smtClean="0">
                          <a:effectLst/>
                        </a:rPr>
                        <a:t>E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=49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s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33</a:t>
                      </a:r>
                      <a:r>
                        <a:rPr lang="en-US" altLang="ko-KR" sz="1100" kern="0" baseline="30000" dirty="0" smtClean="0">
                          <a:effectLst/>
                        </a:rPr>
                        <a:t>E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=79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s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22</a:t>
                      </a:r>
                      <a:r>
                        <a:rPr lang="en-US" altLang="ko-KR" sz="1100" kern="0" baseline="30000" dirty="0" smtClean="0">
                          <a:effectLst/>
                        </a:rPr>
                        <a:t>E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=72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0" dirty="0" smtClean="0">
                          <a:effectLst/>
                        </a:rPr>
                        <a:t>s</a:t>
                      </a:r>
                      <a:r>
                        <a:rPr lang="en-US" altLang="ko-KR" sz="1100" kern="0" baseline="-25000" dirty="0" smtClean="0">
                          <a:effectLst/>
                        </a:rPr>
                        <a:t>22</a:t>
                      </a:r>
                      <a:r>
                        <a:rPr lang="en-US" altLang="ko-KR" sz="1100" kern="0" baseline="30000" dirty="0" smtClean="0">
                          <a:effectLst/>
                        </a:rPr>
                        <a:t>E</a:t>
                      </a:r>
                      <a:r>
                        <a:rPr lang="en-US" altLang="ko-KR" sz="1100" kern="0" baseline="0" dirty="0" smtClean="0">
                          <a:effectLst/>
                        </a:rPr>
                        <a:t>=99</a:t>
                      </a:r>
                      <a:endParaRPr lang="ko-KR" altLang="ko-KR" sz="1100" kern="100" dirty="0" smtClean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93821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err="1" smtClean="0">
                          <a:effectLst/>
                        </a:rPr>
                        <a:t>Trt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baseline="30000" dirty="0" err="1" smtClean="0">
                          <a:effectLst/>
                        </a:rPr>
                        <a:t>o</a:t>
                      </a:r>
                      <a:r>
                        <a:rPr lang="en-US" altLang="ko-KR" sz="1100" kern="100" dirty="0" err="1" smtClean="0">
                          <a:effectLst/>
                        </a:rPr>
                        <a:t>C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120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90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120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90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68179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00" dirty="0" err="1" smtClean="0">
                          <a:effectLst/>
                        </a:rPr>
                        <a:t>Ec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00" baseline="0" dirty="0" smtClean="0">
                          <a:effectLst/>
                        </a:rPr>
                        <a:t>KV/cm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344653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baseline="0" dirty="0" smtClean="0">
                          <a:effectLst/>
                          <a:latin typeface="+mn-ea"/>
                          <a:ea typeface="+mn-ea"/>
                        </a:rPr>
                        <a:t> Density</a:t>
                      </a:r>
                      <a:endParaRPr lang="ko-KR" sz="11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+mn-ea"/>
                          <a:ea typeface="+mn-ea"/>
                        </a:rPr>
                        <a:t>kg/m</a:t>
                      </a:r>
                      <a:r>
                        <a:rPr lang="en-US" altLang="ko-KR" sz="1100" kern="100" baseline="30000" dirty="0" smtClean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R" sz="1100" kern="100" baseline="300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100" dirty="0" smtClean="0">
                          <a:effectLst/>
                          <a:latin typeface="+mn-ea"/>
                          <a:ea typeface="+mn-ea"/>
                        </a:rPr>
                        <a:t>8154</a:t>
                      </a: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dist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dist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dist" latinLnBrk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sz="11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999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2168</TotalTime>
  <Words>581</Words>
  <Application>Microsoft Office PowerPoint</Application>
  <PresentationFormat>A4 용지(210x297mm)</PresentationFormat>
  <Paragraphs>180</Paragraphs>
  <Slides>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cheeyoung joh</dc:creator>
  <cp:lastModifiedBy>이정호</cp:lastModifiedBy>
  <cp:revision>106</cp:revision>
  <cp:lastPrinted>2022-06-20T22:45:42Z</cp:lastPrinted>
  <dcterms:created xsi:type="dcterms:W3CDTF">2017-08-13T12:31:29Z</dcterms:created>
  <dcterms:modified xsi:type="dcterms:W3CDTF">2022-06-20T23:03:52Z</dcterms:modified>
</cp:coreProperties>
</file>